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embeddedFontLst>
    <p:embeddedFont>
      <p:font typeface="Corbel"/>
      <p:regular r:id="rId13"/>
      <p:bold r:id="rId14"/>
      <p:italic r:id="rId15"/>
      <p:boldItalic r:id="rId16"/>
    </p:embeddedFont>
    <p:embeddedFont>
      <p:font typeface="Arial Black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Corbel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orbel-italic.fntdata"/><Relationship Id="rId14" Type="http://schemas.openxmlformats.org/officeDocument/2006/relationships/font" Target="fonts/Corbel-bold.fntdata"/><Relationship Id="rId17" Type="http://schemas.openxmlformats.org/officeDocument/2006/relationships/font" Target="fonts/ArialBlack-regular.fntdata"/><Relationship Id="rId16" Type="http://schemas.openxmlformats.org/officeDocument/2006/relationships/font" Target="fonts/Corbel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 txBox="1"/>
          <p:nvPr>
            <p:ph type="ctrTitle"/>
          </p:nvPr>
        </p:nvSpPr>
        <p:spPr>
          <a:xfrm>
            <a:off x="1069848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59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Noto Sans Symbols"/>
              <a:buNone/>
              <a:defRPr b="0" i="0" sz="2200" u="none" cap="none" strike="noStrike">
                <a:solidFill>
                  <a:srgbClr val="D7F0F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2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2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 rot="5400000">
            <a:off x="4966547" y="-233172"/>
            <a:ext cx="5120639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5879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8900" lvl="2" marL="1143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139700" lvl="5" marL="2514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139700" lvl="6" marL="2971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139700" lvl="7" marL="3429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139700" lvl="8" marL="3886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 rot="5400000">
            <a:off x="-685800" y="2057399"/>
            <a:ext cx="49530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 rot="5400000">
            <a:off x="4965191" y="-228600"/>
            <a:ext cx="5120639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5879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8900" lvl="2" marL="1143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139700" lvl="5" marL="2514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139700" lvl="6" marL="2971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139700" lvl="7" marL="3429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139700" lvl="8" marL="3886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69267" y="864108"/>
            <a:ext cx="7315200" cy="51206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55879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8900" lvl="2" marL="1143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139700" lvl="5" marL="2514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139700" lvl="6" marL="2971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139700" lvl="7" marL="3429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139700" lvl="8" marL="3886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595959"/>
              </a:buClr>
              <a:buFont typeface="Corbel"/>
              <a:buNone/>
              <a:defRPr b="0" i="0" sz="5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886200" y="4672583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Noto Sans Symbols"/>
              <a:buNone/>
              <a:defRPr b="0" i="0" sz="22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3867912" y="868679"/>
            <a:ext cx="3474719" cy="51206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55879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8900" lvl="2" marL="1143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139700" lvl="5" marL="2514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139700" lvl="6" marL="2971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139700" lvl="7" marL="3429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139700" lvl="8" marL="3886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7818120" y="868679"/>
            <a:ext cx="3474719" cy="51206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55879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8900" lvl="2" marL="1143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139700" lvl="5" marL="2514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139700" lvl="6" marL="2971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139700" lvl="7" marL="3429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139700" lvl="8" marL="3886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867912" y="1023586"/>
            <a:ext cx="3474719" cy="8077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3867912" y="1930935"/>
            <a:ext cx="3474719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55879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8900" lvl="2" marL="1143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139700" lvl="5" marL="2514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139700" lvl="6" marL="2971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139700" lvl="7" marL="3429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139700" lvl="8" marL="3886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3" type="body"/>
          </p:nvPr>
        </p:nvSpPr>
        <p:spPr>
          <a:xfrm>
            <a:off x="7818463" y="1023586"/>
            <a:ext cx="3474719" cy="81317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4" type="body"/>
          </p:nvPr>
        </p:nvSpPr>
        <p:spPr>
          <a:xfrm>
            <a:off x="7818463" y="1930935"/>
            <a:ext cx="3474719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55879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8900" lvl="2" marL="1143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139700" lvl="5" marL="2514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139700" lvl="6" marL="2971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139700" lvl="7" marL="3429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139700" lvl="8" marL="3886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256032" y="1143000"/>
            <a:ext cx="2834640" cy="237743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867912" y="868679"/>
            <a:ext cx="7315200" cy="51206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55879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8900" lvl="2" marL="1143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139700" lvl="5" marL="2514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139700" lvl="6" marL="2971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139700" lvl="7" marL="3429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139700" lvl="8" marL="3886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256032" y="3494176"/>
            <a:ext cx="2834640" cy="23219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256032" y="1143000"/>
            <a:ext cx="2834640" cy="237743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3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3570644" y="767418"/>
            <a:ext cx="8115230" cy="5330951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Noto Sans Symbols"/>
              <a:buNone/>
              <a:defRPr b="0" i="0" sz="32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256032" y="3493007"/>
            <a:ext cx="2834640" cy="23225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3499101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758952"/>
            <a:ext cx="3443590" cy="53309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" name="Shape 8"/>
          <p:cNvSpPr/>
          <p:nvPr/>
        </p:nvSpPr>
        <p:spPr>
          <a:xfrm>
            <a:off x="11815864" y="758952"/>
            <a:ext cx="384047" cy="533095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 txBox="1"/>
          <p:nvPr>
            <p:ph idx="1" type="body"/>
          </p:nvPr>
        </p:nvSpPr>
        <p:spPr>
          <a:xfrm>
            <a:off x="3869267" y="864108"/>
            <a:ext cx="7315200" cy="512063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55879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8900" lvl="2" marL="1143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139700" lvl="5" marL="25146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139700" lvl="6" marL="2971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139700" lvl="7" marL="34290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139700" lvl="8" marL="38862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ct val="100000"/>
              <a:buFont typeface="Noto Sans Symbols"/>
              <a:buChar char="⚫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0" type="dt"/>
          </p:nvPr>
        </p:nvSpPr>
        <p:spPr>
          <a:xfrm>
            <a:off x="262464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1" type="ftr"/>
          </p:nvPr>
        </p:nvSpPr>
        <p:spPr>
          <a:xfrm>
            <a:off x="3869267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10634135" y="6356350"/>
            <a:ext cx="1530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jpg"/><Relationship Id="rId5" Type="http://schemas.openxmlformats.org/officeDocument/2006/relationships/image" Target="../media/image9.jpg"/><Relationship Id="rId6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1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ctrTitle"/>
          </p:nvPr>
        </p:nvSpPr>
        <p:spPr>
          <a:xfrm>
            <a:off x="1069848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Corbel"/>
              <a:buNone/>
            </a:pPr>
            <a:r>
              <a:rPr b="0" i="0" lang="en-US" sz="59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Electrical Power</a:t>
            </a: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7818" y="3362178"/>
            <a:ext cx="3616325" cy="33394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Corbel"/>
              <a:buNone/>
            </a:pP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is Power?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3869267" y="864108"/>
            <a:ext cx="7315200" cy="512063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⚫"/>
            </a:pPr>
            <a:r>
              <a:rPr b="0" i="0" lang="en-US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rPr>
              <a:t>Electric power is the rate at which electrical energy is transferred through a circuit per unit time. </a:t>
            </a:r>
          </a:p>
          <a:p>
            <a:pPr indent="-182880" lvl="0" marL="18288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⚫"/>
            </a:pPr>
            <a:r>
              <a:rPr b="0" i="0" lang="en-US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rPr>
              <a:t>Electrical devices each have a unique power requirement, and the total power requirement of a system, like a house, is referred to as electrical load. </a:t>
            </a:r>
          </a:p>
          <a:p>
            <a:pPr indent="-182880" lvl="0" marL="18288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⚫"/>
            </a:pPr>
            <a:r>
              <a:rPr b="0" i="0" lang="en-US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rPr>
              <a:t>The power company bills the residents of a house by the electrical load they are using.</a:t>
            </a:r>
          </a:p>
          <a:p>
            <a:pPr indent="-182880" lvl="0" marL="182880" marR="0" rtl="0" algn="l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rgbClr val="595959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Corbel"/>
              <a:buNone/>
            </a:pP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Power Consumption of Common Items</a:t>
            </a:r>
          </a:p>
        </p:txBody>
      </p:sp>
      <p:pic>
        <p:nvPicPr>
          <p:cNvPr id="101" name="Shape 1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93207" y="495181"/>
            <a:ext cx="2511187" cy="2511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94657" y="3317544"/>
            <a:ext cx="2250594" cy="266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44267" y="3043450"/>
            <a:ext cx="3809066" cy="3098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13050" y="621874"/>
            <a:ext cx="4238317" cy="238449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/>
        </p:nvSpPr>
        <p:spPr>
          <a:xfrm rot="-1615806">
            <a:off x="3580111" y="395653"/>
            <a:ext cx="142618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10W</a:t>
            </a:r>
          </a:p>
        </p:txBody>
      </p:sp>
      <p:sp>
        <p:nvSpPr>
          <p:cNvPr id="106" name="Shape 106"/>
          <p:cNvSpPr txBox="1"/>
          <p:nvPr/>
        </p:nvSpPr>
        <p:spPr>
          <a:xfrm rot="-1615806">
            <a:off x="10587126" y="650087"/>
            <a:ext cx="172848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en-US" sz="4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340W</a:t>
            </a:r>
          </a:p>
        </p:txBody>
      </p:sp>
      <p:sp>
        <p:nvSpPr>
          <p:cNvPr id="107" name="Shape 107"/>
          <p:cNvSpPr txBox="1"/>
          <p:nvPr/>
        </p:nvSpPr>
        <p:spPr>
          <a:xfrm rot="-1615806">
            <a:off x="6709531" y="5737284"/>
            <a:ext cx="1992523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en-US" sz="4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725W</a:t>
            </a:r>
          </a:p>
        </p:txBody>
      </p:sp>
      <p:sp>
        <p:nvSpPr>
          <p:cNvPr id="108" name="Shape 108"/>
          <p:cNvSpPr txBox="1"/>
          <p:nvPr/>
        </p:nvSpPr>
        <p:spPr>
          <a:xfrm rot="-1615806">
            <a:off x="9893041" y="5702173"/>
            <a:ext cx="214757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en-US" sz="4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100W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Corbel"/>
              <a:buNone/>
            </a:pP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How is power calculated?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869267" y="864108"/>
            <a:ext cx="7315200" cy="2138399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⚫"/>
            </a:pPr>
            <a:r>
              <a:rPr b="0" i="0" lang="en-US" sz="2000" u="none" cap="none" strike="noStrike">
                <a:latin typeface="Corbel"/>
                <a:ea typeface="Corbel"/>
                <a:cs typeface="Corbel"/>
                <a:sym typeface="Corbel"/>
              </a:rPr>
              <a:t> </a:t>
            </a:r>
          </a:p>
        </p:txBody>
      </p:sp>
      <p:pic>
        <p:nvPicPr>
          <p:cNvPr id="115" name="Shape 1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10812" y="3385128"/>
            <a:ext cx="4011714" cy="2674476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 txBox="1"/>
          <p:nvPr/>
        </p:nvSpPr>
        <p:spPr>
          <a:xfrm>
            <a:off x="9172403" y="3101261"/>
            <a:ext cx="251118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 closed circuit causes current (I) to flow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9172403" y="4983396"/>
            <a:ext cx="192810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Battery provides voltage, V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Corbel"/>
              <a:buNone/>
            </a:pP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Reading Energy Labels</a:t>
            </a:r>
          </a:p>
        </p:txBody>
      </p:sp>
      <p:pic>
        <p:nvPicPr>
          <p:cNvPr descr="IMG_4132" id="123" name="Shape 1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1238" l="5411" r="4211" t="0"/>
          <a:stretch/>
        </p:blipFill>
        <p:spPr>
          <a:xfrm>
            <a:off x="4049996" y="863600"/>
            <a:ext cx="6952684" cy="51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/>
          <p:nvPr/>
        </p:nvSpPr>
        <p:spPr>
          <a:xfrm>
            <a:off x="6114196" y="1173707"/>
            <a:ext cx="627796" cy="559559"/>
          </a:xfrm>
          <a:prstGeom prst="ellipse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7212439" y="1123837"/>
            <a:ext cx="627796" cy="559559"/>
          </a:xfrm>
          <a:prstGeom prst="ellipse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Corbel"/>
              <a:buNone/>
            </a:pP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Power Conversion:</a:t>
            </a:r>
            <a:b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Watts → Kilowatts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3869267" y="864108"/>
            <a:ext cx="7315200" cy="5120639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⚫"/>
            </a:pPr>
            <a:r>
              <a:rPr b="0" i="0" lang="en-US" sz="2000" u="none" cap="none" strike="noStrike">
                <a:latin typeface="Corbel"/>
                <a:ea typeface="Corbel"/>
                <a:cs typeface="Corbel"/>
                <a:sym typeface="Corbel"/>
              </a:rPr>
              <a:t>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Corbel"/>
              <a:buNone/>
            </a:pP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How is Total Energy Usage Calculated?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3869267" y="864108"/>
            <a:ext cx="7315200" cy="5120639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⚫"/>
            </a:pPr>
            <a:r>
              <a:rPr b="0" i="0" lang="en-US" sz="2000" u="none" cap="none" strike="noStrike">
                <a:latin typeface="Corbel"/>
                <a:ea typeface="Corbel"/>
                <a:cs typeface="Corbel"/>
                <a:sym typeface="Corbel"/>
              </a:rPr>
              <a:t>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252918" y="1123837"/>
            <a:ext cx="2947481" cy="4601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Corbel"/>
              <a:buNone/>
            </a:pPr>
            <a:r>
              <a:rPr b="0" i="0" lang="en-US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does Energy Cost?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3969192" y="864108"/>
            <a:ext cx="7315200" cy="51207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182880" lvl="0" marL="182880" marR="0" rtl="0" algn="l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⚫"/>
            </a:pPr>
            <a:r>
              <a:rPr b="0" i="0" lang="en-US" sz="2000" u="none" cap="none" strike="noStrike">
                <a:latin typeface="Corbel"/>
                <a:ea typeface="Corbel"/>
                <a:cs typeface="Corbel"/>
                <a:sym typeface="Corbel"/>
              </a:rPr>
              <a:t>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